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p:scale>
          <a:sx n="110" d="100"/>
          <a:sy n="110" d="100"/>
        </p:scale>
        <p:origin x="-1104" y="-24"/>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24/12/2020</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24/12/2020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24/12/2020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24/12/2020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24/12/2020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24/12/2020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24/12/2020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24/12/2020</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24/12/2020</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24/12/2020</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24/12/2020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24/12/2020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24/12/2020</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smtClean="0"/>
              <a:t>2021/2022</a:t>
            </a:r>
            <a:endParaRPr lang="fr-FR" sz="1400" b="1" dirty="0" smtClean="0"/>
          </a:p>
          <a:p>
            <a:pPr algn="ctr"/>
            <a:r>
              <a:rPr lang="fr-FR" sz="1400" b="1" dirty="0" smtClean="0"/>
              <a:t>pays </a:t>
            </a:r>
            <a:r>
              <a:rPr lang="fr-FR" sz="1400" b="1" dirty="0" smtClean="0"/>
              <a:t>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a:t>
            </a:r>
            <a:r>
              <a:rPr lang="fr-FR" sz="900" dirty="0" smtClean="0">
                <a:latin typeface="Arial Narrow" pitchFamily="34" charset="0"/>
              </a:rPr>
              <a:t>est </a:t>
            </a:r>
            <a:r>
              <a:rPr lang="fr-FR" sz="900" dirty="0">
                <a:latin typeface="Arial Narrow" pitchFamily="34" charset="0"/>
              </a:rPr>
              <a:t>faite par le poste </a:t>
            </a:r>
            <a:r>
              <a:rPr lang="fr-FR" sz="900" dirty="0" smtClean="0">
                <a:latin typeface="Arial Narrow" pitchFamily="34" charset="0"/>
              </a:rPr>
              <a:t>consulaire.</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Le </a:t>
            </a:r>
            <a:r>
              <a:rPr lang="fr-FR" sz="900" dirty="0">
                <a:latin typeface="Arial Narrow" pitchFamily="34" charset="0"/>
              </a:rPr>
              <a:t>rejet de votre demande après </a:t>
            </a:r>
            <a:r>
              <a:rPr lang="fr-FR" sz="900" dirty="0" smtClean="0">
                <a:latin typeface="Arial Narrow" pitchFamily="34" charset="0"/>
              </a:rPr>
              <a:t>le premier conseil consulaire, </a:t>
            </a:r>
            <a:r>
              <a:rPr lang="fr-FR" sz="900" dirty="0">
                <a:latin typeface="Arial Narrow" pitchFamily="34" charset="0"/>
              </a:rPr>
              <a:t>peut faire </a:t>
            </a:r>
            <a:r>
              <a:rPr lang="fr-FR" sz="900" dirty="0" smtClean="0">
                <a:latin typeface="Arial Narrow" pitchFamily="34" charset="0"/>
              </a:rPr>
              <a:t>l’objet, sur demande, d’une </a:t>
            </a:r>
            <a:r>
              <a:rPr lang="fr-FR" sz="900" dirty="0">
                <a:latin typeface="Arial Narrow" pitchFamily="34" charset="0"/>
              </a:rPr>
              <a:t>révision </a:t>
            </a:r>
            <a:r>
              <a:rPr lang="fr-FR" sz="900" dirty="0" smtClean="0">
                <a:latin typeface="Arial Narrow" pitchFamily="34" charset="0"/>
              </a:rPr>
              <a:t>en second conseil.</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En </a:t>
            </a:r>
            <a:r>
              <a:rPr lang="fr-FR" sz="900" dirty="0">
                <a:latin typeface="Arial Narrow" pitchFamily="34" charset="0"/>
              </a:rPr>
              <a:t>cas de rejet après </a:t>
            </a:r>
            <a:r>
              <a:rPr lang="fr-FR" sz="900" dirty="0" smtClean="0">
                <a:latin typeface="Arial Narrow" pitchFamily="34" charset="0"/>
              </a:rPr>
              <a:t>le deuxième conseil consulaire, </a:t>
            </a:r>
            <a:r>
              <a:rPr lang="fr-FR" sz="900" dirty="0">
                <a:latin typeface="Arial Narrow" pitchFamily="34" charset="0"/>
              </a:rPr>
              <a:t>un recours gracieux peut être présenté </a:t>
            </a:r>
            <a:r>
              <a:rPr lang="fr-FR" sz="900" dirty="0" smtClean="0">
                <a:latin typeface="Arial Narrow" pitchFamily="34" charset="0"/>
              </a:rPr>
              <a:t>par voie écrite, auprès du directeur de </a:t>
            </a:r>
            <a:r>
              <a:rPr lang="fr-FR" sz="900" dirty="0">
                <a:latin typeface="Arial Narrow" pitchFamily="34" charset="0"/>
              </a:rPr>
              <a:t>l’Agence pour l’enseignement français à l’étranger (AEFE) via le poste consulaire</a:t>
            </a:r>
            <a:r>
              <a:rPr lang="fr-FR" sz="900" dirty="0" smtClean="0">
                <a:latin typeface="Arial Narrow" pitchFamily="34" charset="0"/>
              </a:rPr>
              <a:t>.</a:t>
            </a:r>
          </a:p>
          <a:p>
            <a:pPr algn="just" defTabSz="914400"/>
            <a:r>
              <a:rPr lang="fr-FR" sz="900" dirty="0" smtClean="0">
                <a:latin typeface="Arial Narrow" pitchFamily="34" charset="0"/>
              </a:rPr>
              <a:t>Un recours gracieux peut ensuite être contesté auprès du tribunal administratif de Paris dans un délais de 2 mois allongé de 2 mois de distance  supplémentaires.</a:t>
            </a:r>
            <a:endParaRPr lang="fr-FR" sz="900"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a:latin typeface="Arial Narrow" pitchFamily="34" charset="0"/>
              </a:rPr>
              <a:t>Parent d’une famille monoparentale = 1,5</a:t>
            </a: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447098"/>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r>
              <a:rPr lang="fr-FR" sz="900" b="1" dirty="0" smtClean="0">
                <a:solidFill>
                  <a:schemeClr val="hlink"/>
                </a:solidFill>
                <a:latin typeface="Arial Narrow" pitchFamily="34" charset="0"/>
              </a:rPr>
              <a:t>: </a:t>
            </a:r>
          </a:p>
          <a:p>
            <a:pPr algn="just" defTabSz="914400">
              <a:tabLst>
                <a:tab pos="85725" algn="l"/>
              </a:tabLst>
            </a:pPr>
            <a:r>
              <a:rPr lang="fr-FR" sz="900" dirty="0" smtClean="0">
                <a:latin typeface="Arial Narrow" pitchFamily="34" charset="0"/>
              </a:rPr>
              <a:t>Si  </a:t>
            </a:r>
            <a:r>
              <a:rPr lang="fr-FR" sz="900" dirty="0">
                <a:latin typeface="Arial Narrow" pitchFamily="34" charset="0"/>
              </a:rPr>
              <a:t>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smtClean="0">
                <a:solidFill>
                  <a:srgbClr val="FF0000"/>
                </a:solidFill>
                <a:latin typeface="Arial Narrow" pitchFamily="34" charset="0"/>
              </a:rPr>
              <a:t>23 </a:t>
            </a:r>
            <a:r>
              <a:rPr lang="fr-FR" sz="900" b="1" u="sng" dirty="0">
                <a:solidFill>
                  <a:srgbClr val="FF0000"/>
                </a:solidFill>
                <a:latin typeface="Arial Narrow" pitchFamily="34" charset="0"/>
              </a:rPr>
              <a:t>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b="1" dirty="0" smtClean="0">
                <a:solidFill>
                  <a:srgbClr val="FF0000"/>
                </a:solidFill>
                <a:latin typeface="Arial Narrow" pitchFamily="34" charset="0"/>
              </a:rPr>
              <a:t>,</a:t>
            </a:r>
            <a:r>
              <a:rPr lang="fr-FR" sz="900" dirty="0" smtClean="0">
                <a:latin typeface="Arial Narrow" pitchFamily="34" charset="0"/>
              </a:rPr>
              <a:t> </a:t>
            </a:r>
            <a:r>
              <a:rPr lang="fr-FR" sz="900" dirty="0">
                <a:latin typeface="Arial Narrow" pitchFamily="34" charset="0"/>
              </a:rPr>
              <a:t>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a:t>
            </a:r>
            <a:r>
              <a:rPr lang="fr-FR" sz="900" u="sng" dirty="0">
                <a:latin typeface="Arial Narrow" pitchFamily="34" charset="0"/>
              </a:rPr>
              <a:t> </a:t>
            </a:r>
            <a:r>
              <a:rPr lang="fr-FR" sz="900" b="1" u="sng" dirty="0" smtClean="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a:t>
            </a:r>
            <a:r>
              <a:rPr lang="fr-FR" sz="1100" b="1" dirty="0" smtClean="0">
                <a:solidFill>
                  <a:srgbClr val="FF0000"/>
                </a:solidFill>
                <a:latin typeface="Arial Narrow" pitchFamily="34" charset="0"/>
              </a:rPr>
              <a:t>23000 </a:t>
            </a:r>
            <a:r>
              <a:rPr lang="fr-FR" sz="1100" b="1" dirty="0">
                <a:solidFill>
                  <a:srgbClr val="FF0000"/>
                </a:solidFill>
                <a:latin typeface="Arial Narrow" pitchFamily="34" charset="0"/>
              </a:rPr>
              <a:t>–3000)]}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a:t>
            </a:r>
            <a:r>
              <a:rPr lang="fr-FR" sz="1000" b="1" dirty="0">
                <a:solidFill>
                  <a:schemeClr val="bg1"/>
                </a:solidFill>
                <a:latin typeface="Arial Narrow" pitchFamily="34" charset="0"/>
              </a:rPr>
              <a:t>DES AFFAIRES </a:t>
            </a:r>
            <a:r>
              <a:rPr lang="fr-FR" sz="1000" b="1" dirty="0" smtClean="0">
                <a:solidFill>
                  <a:schemeClr val="bg1"/>
                </a:solidFill>
                <a:latin typeface="Arial Narrow" pitchFamily="34" charset="0"/>
              </a:rPr>
              <a:t>ÉTRANGÈRES ET DU DEVELOPPEMENT INTERNATIONAL</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a:t>POSTE COMPETENT</a:t>
            </a: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dirty="0"/>
              <a:t>CONTACT BOURSES SCOLAIRES</a:t>
            </a:r>
            <a:endParaRPr lang="fr-FR" dirty="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a:t>Année Scolaire </a:t>
            </a:r>
            <a:r>
              <a:rPr lang="fr-FR" sz="600" dirty="0" smtClean="0"/>
              <a:t>2019/2020</a:t>
            </a:r>
            <a:endParaRPr lang="fr-FR" sz="600" dirty="0"/>
          </a:p>
          <a:p>
            <a:pPr marL="188913" lvl="1" indent="1588" algn="ct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707</Words>
  <Application>Microsoft Office PowerPoint</Application>
  <PresentationFormat>Personnalisé</PresentationFormat>
  <Paragraphs>221</Paragraphs>
  <Slides>2</Slides>
  <Notes>2</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SISTI Laurent</cp:lastModifiedBy>
  <cp:revision>85</cp:revision>
  <cp:lastPrinted>2018-12-18T16:41:38Z</cp:lastPrinted>
  <dcterms:created xsi:type="dcterms:W3CDTF">2012-12-06T20:40:38Z</dcterms:created>
  <dcterms:modified xsi:type="dcterms:W3CDTF">2020-12-24T12:13:49Z</dcterms:modified>
</cp:coreProperties>
</file>